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6" r:id="rId9"/>
    <p:sldId id="268" r:id="rId10"/>
    <p:sldId id="267" r:id="rId11"/>
  </p:sldIdLst>
  <p:sldSz cx="18288000" cy="10287000"/>
  <p:notesSz cx="6858000" cy="9144000"/>
  <p:embeddedFontLst>
    <p:embeddedFont>
      <p:font typeface="Neo Tech Bold" panose="020B0604020202020204" charset="0"/>
      <p:regular r:id="rId12"/>
    </p:embeddedFont>
    <p:embeddedFont>
      <p:font typeface="Neo Tech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dern No. 20" panose="02070704070505020303" pitchFamily="18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5.svg>
</file>

<file path=ppt/media/image6.jpe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://www.bank.com&#8221;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1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1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4153947" y="4812052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780264" y="-331381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128725" y="1448943"/>
            <a:ext cx="5755517" cy="7200900"/>
          </a:xfrm>
          <a:custGeom>
            <a:avLst/>
            <a:gdLst/>
            <a:ahLst/>
            <a:cxnLst/>
            <a:rect l="l" t="t" r="r" b="b"/>
            <a:pathLst>
              <a:path w="5755517" h="7200900">
                <a:moveTo>
                  <a:pt x="0" y="0"/>
                </a:moveTo>
                <a:lnTo>
                  <a:pt x="5755517" y="0"/>
                </a:lnTo>
                <a:lnTo>
                  <a:pt x="5755517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448181" y="8403861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2" y="0"/>
                </a:lnTo>
                <a:lnTo>
                  <a:pt x="2896362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659792" y="2255590"/>
            <a:ext cx="8079690" cy="3565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913"/>
              </a:lnSpc>
            </a:pPr>
            <a:r>
              <a:rPr lang="en-US" sz="13003" b="1" dirty="0" smtClean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PHISHING ATTACKS </a:t>
            </a:r>
            <a:endParaRPr lang="en-US" sz="13003" b="1" dirty="0">
              <a:solidFill>
                <a:srgbClr val="FFFFFF"/>
              </a:solidFill>
              <a:latin typeface="Neo Tech Bold"/>
              <a:ea typeface="Neo Tech Bold"/>
              <a:cs typeface="Neo Tech Bold"/>
              <a:sym typeface="Neo Tech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435152" y="6021258"/>
            <a:ext cx="7557700" cy="583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79"/>
              </a:lnSpc>
            </a:pPr>
            <a:r>
              <a:rPr lang="en-US" sz="5400" b="1" dirty="0" smtClean="0">
                <a:solidFill>
                  <a:srgbClr val="FFFFFF"/>
                </a:solidFill>
                <a:latin typeface="Modern No. 20" panose="02070704070505020303" pitchFamily="18" charset="0"/>
                <a:ea typeface="Neo Tech"/>
                <a:cs typeface="Neo Tech"/>
                <a:sym typeface="Neo Tech"/>
              </a:rPr>
              <a:t>BY: Hanna Sarah Paul </a:t>
            </a:r>
            <a:endParaRPr lang="en-US" sz="5400" b="1" dirty="0">
              <a:solidFill>
                <a:srgbClr val="FFFFFF"/>
              </a:solidFill>
              <a:latin typeface="Modern No. 20" panose="02070704070505020303" pitchFamily="18" charset="0"/>
              <a:ea typeface="Neo Tech"/>
              <a:cs typeface="Neo Tech"/>
              <a:sym typeface="Neo Tech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16523882" y="-1160786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=""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8404" y="-29968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3928774" y="4614303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076648" y="-311606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1448181" y="-1104614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523882" y="8403861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209800" y="427233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Conclusion 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85010" y="2805178"/>
            <a:ext cx="12526190" cy="599592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Phishing is a growing and evolving threat.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Stay vigilant. Think before you click.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Verify everything. Trust no one by default.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Report suspicious content immediately.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Final Tips Checklist: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✔ Use MFA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✔ Educate yourself regularly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✔ Check URLs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✔ Don't overshare on social media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3928774" y="4614303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076648" y="-311606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741370" y="2814640"/>
            <a:ext cx="6203034" cy="55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4279"/>
              </a:lnSpc>
            </a:pPr>
            <a:r>
              <a:rPr lang="en-US" sz="3999" b="1" dirty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What </a:t>
            </a:r>
            <a:r>
              <a:rPr lang="en-US" sz="3999" b="1" dirty="0" smtClean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is Phishing ?</a:t>
            </a:r>
            <a:endParaRPr lang="en-US" sz="3999" b="1" dirty="0">
              <a:solidFill>
                <a:srgbClr val="FFFFFF"/>
              </a:solidFill>
              <a:latin typeface="Neo Tech Bold"/>
              <a:ea typeface="Neo Tech Bold"/>
              <a:cs typeface="Neo Tech Bold"/>
              <a:sym typeface="Neo Tech Bold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-1448181" y="-1104614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523882" y="8403861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9"/>
          <p:cNvSpPr txBox="1"/>
          <p:nvPr/>
        </p:nvSpPr>
        <p:spPr>
          <a:xfrm>
            <a:off x="4572000" y="3960874"/>
            <a:ext cx="11306858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Purpose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: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Give an overview of phishing and why it matters.</a:t>
            </a: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Content: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Definition: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i="1" dirty="0">
                <a:solidFill>
                  <a:schemeClr val="bg1"/>
                </a:solidFill>
                <a:latin typeface="+mj-lt"/>
              </a:rPr>
              <a:t>Phishing is a cyber attack where attackers trick individuals into revealing sensitive information by pretending to be trustworthy sources.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Why it’s dangerous: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Identity theft, financial loss, data breaches.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Common platforms: Email, SMS, social media, fake websites.</a:t>
            </a:r>
          </a:p>
          <a:p>
            <a:endParaRPr lang="en-US" sz="2000" dirty="0"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3928774" y="4614303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076648" y="-311606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149524" y="965107"/>
            <a:ext cx="6203034" cy="551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79"/>
              </a:lnSpc>
            </a:pPr>
            <a:r>
              <a:rPr lang="en-US" sz="3999" b="1" dirty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Types of P</a:t>
            </a:r>
            <a:r>
              <a:rPr lang="en-US" sz="3999" b="1" dirty="0" smtClean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hishing </a:t>
            </a:r>
            <a:endParaRPr lang="en-US" sz="3999" b="1" dirty="0">
              <a:solidFill>
                <a:srgbClr val="FFFFFF"/>
              </a:solidFill>
              <a:latin typeface="Neo Tech Bold"/>
              <a:ea typeface="Neo Tech Bold"/>
              <a:cs typeface="Neo Tech Bold"/>
              <a:sym typeface="Neo Tech Bold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-1448181" y="-1104614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523882" y="8403861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425949"/>
              </p:ext>
            </p:extLst>
          </p:nvPr>
        </p:nvGraphicFramePr>
        <p:xfrm>
          <a:off x="1828800" y="1943100"/>
          <a:ext cx="14695082" cy="7534805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761673">
                  <a:extLst>
                    <a:ext uri="{9D8B030D-6E8A-4147-A177-3AD203B41FA5}">
                      <a16:colId xmlns:a16="http://schemas.microsoft.com/office/drawing/2014/main" val="808025980"/>
                    </a:ext>
                  </a:extLst>
                </a:gridCol>
                <a:gridCol w="3648390">
                  <a:extLst>
                    <a:ext uri="{9D8B030D-6E8A-4147-A177-3AD203B41FA5}">
                      <a16:colId xmlns:a16="http://schemas.microsoft.com/office/drawing/2014/main" val="3037093868"/>
                    </a:ext>
                  </a:extLst>
                </a:gridCol>
                <a:gridCol w="2406986">
                  <a:extLst>
                    <a:ext uri="{9D8B030D-6E8A-4147-A177-3AD203B41FA5}">
                      <a16:colId xmlns:a16="http://schemas.microsoft.com/office/drawing/2014/main" val="3377481131"/>
                    </a:ext>
                  </a:extLst>
                </a:gridCol>
                <a:gridCol w="2841551">
                  <a:extLst>
                    <a:ext uri="{9D8B030D-6E8A-4147-A177-3AD203B41FA5}">
                      <a16:colId xmlns:a16="http://schemas.microsoft.com/office/drawing/2014/main" val="2406341364"/>
                    </a:ext>
                  </a:extLst>
                </a:gridCol>
                <a:gridCol w="3036482">
                  <a:extLst>
                    <a:ext uri="{9D8B030D-6E8A-4147-A177-3AD203B41FA5}">
                      <a16:colId xmlns:a16="http://schemas.microsoft.com/office/drawing/2014/main" val="2121187853"/>
                    </a:ext>
                  </a:extLst>
                </a:gridCol>
              </a:tblGrid>
              <a:tr h="28383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Type of Phishing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Delivery Method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Target Audience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Example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extLst>
                  <a:ext uri="{0D108BD9-81ED-4DB2-BD59-A6C34878D82A}">
                    <a16:rowId xmlns:a16="http://schemas.microsoft.com/office/drawing/2014/main" val="1052895159"/>
                  </a:ext>
                </a:extLst>
              </a:tr>
              <a:tr h="15012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Email Phishing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Generic phishing messages sent to many users. Often includes malicious links or attachments.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Email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General public or employees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“Your account has been compromised. Click here to secure it.”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extLst>
                  <a:ext uri="{0D108BD9-81ED-4DB2-BD59-A6C34878D82A}">
                    <a16:rowId xmlns:a16="http://schemas.microsoft.com/office/drawing/2014/main" val="3409191709"/>
                  </a:ext>
                </a:extLst>
              </a:tr>
              <a:tr h="1204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Spear Phishing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Customized, targeted email sent to a specific individual using personal information.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Email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Specific individuals (e.g., employees, managers)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Email appearing to come from HR asking to update payroll info.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extLst>
                  <a:ext uri="{0D108BD9-81ED-4DB2-BD59-A6C34878D82A}">
                    <a16:rowId xmlns:a16="http://schemas.microsoft.com/office/drawing/2014/main" val="2231074200"/>
                  </a:ext>
                </a:extLst>
              </a:tr>
              <a:tr h="90683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Whaling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 form of spear phishing aimed at top executives or high-level personnel.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Email or phone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Executives (CEO, CFO, etc.)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Fake legal request targeting a CEO to authorize a wire transfer.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extLst>
                  <a:ext uri="{0D108BD9-81ED-4DB2-BD59-A6C34878D82A}">
                    <a16:rowId xmlns:a16="http://schemas.microsoft.com/office/drawing/2014/main" val="1061065701"/>
                  </a:ext>
                </a:extLst>
              </a:tr>
              <a:tr h="1204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Smishing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Phishing using SMS/text messages to trick users into clicking malicious links.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SMS/Text Message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Smartphone users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“Your parcel is waiting. Track delivery here: bit.ly/XYZ.”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extLst>
                  <a:ext uri="{0D108BD9-81ED-4DB2-BD59-A6C34878D82A}">
                    <a16:rowId xmlns:a16="http://schemas.microsoft.com/office/drawing/2014/main" val="2223137742"/>
                  </a:ext>
                </a:extLst>
              </a:tr>
              <a:tr h="1204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Vishing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Voice phishing where attackers call pretending to be from a legitimate source.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Phone call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Individuals or businesses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“This is your bank. We need to verify suspicious activity on your account.”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extLst>
                  <a:ext uri="{0D108BD9-81ED-4DB2-BD59-A6C34878D82A}">
                    <a16:rowId xmlns:a16="http://schemas.microsoft.com/office/drawing/2014/main" val="3948193892"/>
                  </a:ext>
                </a:extLst>
              </a:tr>
              <a:tr h="12040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Pharming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Redirects users to fake websites even when a correct URL is typed in.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DNS poisoning or malware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Any internet user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User types “</a:t>
                      </a:r>
                      <a:r>
                        <a:rPr lang="en-US" sz="1800" u="sng" dirty="0">
                          <a:effectLst/>
                          <a:hlinkClick r:id="rId7"/>
                        </a:rPr>
                        <a:t>www.bank.com”</a:t>
                      </a:r>
                      <a:r>
                        <a:rPr lang="en-US" sz="1800" dirty="0">
                          <a:effectLst/>
                        </a:rPr>
                        <a:t> but is redirected to a fake site that looks identical.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577" marR="8577" marT="8577" marB="8577" anchor="ctr"/>
                </a:tc>
                <a:extLst>
                  <a:ext uri="{0D108BD9-81ED-4DB2-BD59-A6C34878D82A}">
                    <a16:rowId xmlns:a16="http://schemas.microsoft.com/office/drawing/2014/main" val="53753199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4153947" y="4812052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780264" y="-331381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33010" y="1486077"/>
            <a:ext cx="5901577" cy="4362536"/>
          </a:xfrm>
          <a:custGeom>
            <a:avLst/>
            <a:gdLst/>
            <a:ahLst/>
            <a:cxnLst/>
            <a:rect l="l" t="t" r="r" b="b"/>
            <a:pathLst>
              <a:path w="7846257" h="6120081">
                <a:moveTo>
                  <a:pt x="0" y="0"/>
                </a:moveTo>
                <a:lnTo>
                  <a:pt x="7846257" y="0"/>
                </a:lnTo>
                <a:lnTo>
                  <a:pt x="7846257" y="6120080"/>
                </a:lnTo>
                <a:lnTo>
                  <a:pt x="0" y="61200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592358" y="980594"/>
            <a:ext cx="11361642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79"/>
              </a:lnSpc>
            </a:pPr>
            <a:r>
              <a:rPr lang="en-US" sz="3999" b="1" dirty="0" smtClean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How </a:t>
            </a:r>
            <a:r>
              <a:rPr lang="en-US" sz="3999" b="1" dirty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to Recognize a Phishing </a:t>
            </a:r>
            <a:r>
              <a:rPr lang="en-US" sz="3999" b="1" dirty="0" smtClean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Email???</a:t>
            </a:r>
            <a:endParaRPr lang="en-US" sz="3999" b="1" dirty="0">
              <a:solidFill>
                <a:srgbClr val="FFFFFF"/>
              </a:solidFill>
              <a:latin typeface="Neo Tech Bold"/>
              <a:ea typeface="Neo Tech Bold"/>
              <a:cs typeface="Neo Tech Bold"/>
              <a:sym typeface="Neo Tech 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6523882" y="-1160786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1"/>
          <p:cNvSpPr txBox="1"/>
          <p:nvPr/>
        </p:nvSpPr>
        <p:spPr>
          <a:xfrm>
            <a:off x="228600" y="5848613"/>
            <a:ext cx="18462946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Red Flags in Emails:</a:t>
            </a: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Sender address is unusual (e.g., security@amaz0n.com).</a:t>
            </a:r>
          </a:p>
          <a:p>
            <a:r>
              <a:rPr lang="en-US" sz="2800" dirty="0">
                <a:solidFill>
                  <a:schemeClr val="bg1"/>
                </a:solidFill>
              </a:rPr>
              <a:t>Poor spelling or grammar.</a:t>
            </a:r>
          </a:p>
          <a:p>
            <a:r>
              <a:rPr lang="en-US" sz="2800" dirty="0">
                <a:solidFill>
                  <a:schemeClr val="bg1"/>
                </a:solidFill>
              </a:rPr>
              <a:t>Urgent call to action: “Act now or your account will be locked!”</a:t>
            </a:r>
          </a:p>
          <a:p>
            <a:r>
              <a:rPr lang="en-US" sz="2800" dirty="0">
                <a:solidFill>
                  <a:schemeClr val="bg1"/>
                </a:solidFill>
              </a:rPr>
              <a:t>Generic greeting: “Dear Customer” instead of your name.</a:t>
            </a:r>
          </a:p>
          <a:p>
            <a:r>
              <a:rPr lang="en-US" sz="2800" dirty="0">
                <a:solidFill>
                  <a:schemeClr val="bg1"/>
                </a:solidFill>
              </a:rPr>
              <a:t>Unexpected attachments or links.</a:t>
            </a:r>
          </a:p>
          <a:p>
            <a:r>
              <a:rPr lang="en-US" sz="2800" dirty="0">
                <a:solidFill>
                  <a:schemeClr val="bg1"/>
                </a:solidFill>
              </a:rPr>
              <a:t>Hovering over a link shows a different (suspicious) destination</a:t>
            </a:r>
            <a:r>
              <a:rPr lang="en-US" sz="2800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R</a:t>
            </a:r>
            <a:r>
              <a:rPr lang="en-US" sz="2800" b="1" dirty="0" smtClean="0">
                <a:solidFill>
                  <a:schemeClr val="bg1"/>
                </a:solidFill>
              </a:rPr>
              <a:t>eal-World </a:t>
            </a:r>
            <a:r>
              <a:rPr lang="en-US" sz="2800" b="1" dirty="0">
                <a:solidFill>
                  <a:schemeClr val="bg1"/>
                </a:solidFill>
              </a:rPr>
              <a:t>Example:</a:t>
            </a: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i="1" dirty="0">
                <a:solidFill>
                  <a:schemeClr val="bg1"/>
                </a:solidFill>
              </a:rPr>
              <a:t>A 2021 phishing campaign mimicked Microsoft Teams login pages to steal work credentials from remote workers.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857" y="2247900"/>
            <a:ext cx="6893482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4153947" y="4812052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780264" y="-331381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TextBox 9"/>
          <p:cNvSpPr txBox="1"/>
          <p:nvPr/>
        </p:nvSpPr>
        <p:spPr>
          <a:xfrm>
            <a:off x="4865497" y="876300"/>
            <a:ext cx="8557005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lnSpc>
                <a:spcPts val="4279"/>
              </a:lnSpc>
            </a:pPr>
            <a:r>
              <a:rPr lang="en-US" sz="3999" b="1" dirty="0" smtClean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Social </a:t>
            </a:r>
            <a:r>
              <a:rPr lang="en-US" sz="3999" b="1" dirty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Engineering Tactics Used in Phishing</a:t>
            </a:r>
            <a:endParaRPr lang="en-US" sz="3999" b="1" dirty="0">
              <a:solidFill>
                <a:srgbClr val="FFFFFF"/>
              </a:solidFill>
              <a:latin typeface="Neo Tech Bold"/>
              <a:ea typeface="Neo Tech Bold"/>
              <a:cs typeface="Neo Tech Bold"/>
              <a:sym typeface="Neo Tech Bold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-1448181" y="8403861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2" y="0"/>
                </a:lnTo>
                <a:lnTo>
                  <a:pt x="2896362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523882" y="-1160786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16" name="Rectangle 1"/>
          <p:cNvSpPr>
            <a:spLocks noChangeArrowheads="1"/>
          </p:cNvSpPr>
          <p:nvPr/>
        </p:nvSpPr>
        <p:spPr bwMode="auto">
          <a:xfrm>
            <a:off x="914400" y="2800271"/>
            <a:ext cx="14173200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Common Psychological Tricks: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Urgency and Fear:</a:t>
            </a: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 “You must act now or your account will be closed.”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Authority Figures:</a:t>
            </a: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 Attackers impersonate managers, IT staff, or government officials.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Greed:</a:t>
            </a: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 Offers like fake refunds, job offers, or lottery winnings.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Curiosity:</a:t>
            </a: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 “You’ve received a document” or “Check out this funny video.”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Trust Exploitation:</a:t>
            </a: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 Use of familiar names, brands, or previous conversations.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Real Example: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A scammer poses as the CEO and asks the finance department to urgently transfer funds to a “vendor.”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3629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-3928774" y="4614303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4" y="0"/>
                </a:lnTo>
                <a:lnTo>
                  <a:pt x="8289534" y="9287994"/>
                </a:lnTo>
                <a:lnTo>
                  <a:pt x="0" y="92879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076648" y="-311606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771502" y="1610454"/>
            <a:ext cx="8487798" cy="7066092"/>
          </a:xfrm>
          <a:custGeom>
            <a:avLst/>
            <a:gdLst/>
            <a:ahLst/>
            <a:cxnLst/>
            <a:rect l="l" t="t" r="r" b="b"/>
            <a:pathLst>
              <a:path w="8487798" h="7066092">
                <a:moveTo>
                  <a:pt x="0" y="0"/>
                </a:moveTo>
                <a:lnTo>
                  <a:pt x="8487798" y="0"/>
                </a:lnTo>
                <a:lnTo>
                  <a:pt x="8487798" y="7066092"/>
                </a:lnTo>
                <a:lnTo>
                  <a:pt x="0" y="70660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57400" y="639412"/>
            <a:ext cx="11456359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79"/>
              </a:lnSpc>
            </a:pPr>
            <a:r>
              <a:rPr lang="en-US" sz="3999" b="1" dirty="0" smtClean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Best </a:t>
            </a:r>
            <a:r>
              <a:rPr lang="en-US" sz="3999" b="1" dirty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Practices to Avoid Falling </a:t>
            </a:r>
            <a:r>
              <a:rPr lang="en-US" sz="3999" b="1" dirty="0" smtClean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Victim</a:t>
            </a:r>
            <a:endParaRPr lang="en-US" sz="3999" b="1" dirty="0">
              <a:solidFill>
                <a:srgbClr val="FFFFFF"/>
              </a:solidFill>
              <a:latin typeface="Neo Tech Bold"/>
              <a:ea typeface="Neo Tech Bold"/>
              <a:cs typeface="Neo Tech Bold"/>
              <a:sym typeface="Neo Tech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274109" y="4161015"/>
            <a:ext cx="6243637" cy="289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519"/>
              </a:lnSpc>
              <a:spcBef>
                <a:spcPct val="0"/>
              </a:spcBef>
            </a:pPr>
            <a:r>
              <a:rPr lang="en-US" sz="1799" dirty="0" smtClean="0">
                <a:solidFill>
                  <a:srgbClr val="FFFFFF"/>
                </a:solidFill>
                <a:latin typeface="Neo Tech"/>
                <a:ea typeface="Neo Tech"/>
                <a:cs typeface="Neo Tech"/>
                <a:sym typeface="Neo Tech"/>
              </a:rPr>
              <a:t>.</a:t>
            </a:r>
            <a:endParaRPr lang="en-US" sz="1799" dirty="0">
              <a:solidFill>
                <a:srgbClr val="FFFFFF"/>
              </a:solidFill>
              <a:latin typeface="Neo Tech"/>
              <a:ea typeface="Neo Tech"/>
              <a:cs typeface="Neo Tech"/>
              <a:sym typeface="Neo Tech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02731" y="2923576"/>
            <a:ext cx="7831670" cy="5450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just">
              <a:lnSpc>
                <a:spcPts val="2519"/>
              </a:lnSpc>
              <a:spcBef>
                <a:spcPct val="0"/>
              </a:spcBef>
            </a:pPr>
            <a:r>
              <a:rPr lang="en-US" sz="2800" b="1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For </a:t>
            </a:r>
            <a:r>
              <a:rPr lang="en-US" sz="2800" b="1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Emails and Messages</a:t>
            </a:r>
            <a:r>
              <a:rPr lang="en-US" sz="2800" b="1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: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Don’t </a:t>
            </a:r>
            <a:r>
              <a:rPr lang="en-US" sz="2800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click suspicious links or attachments</a:t>
            </a: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.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Always </a:t>
            </a:r>
            <a:r>
              <a:rPr lang="en-US" sz="2800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verify with the sender through another channel</a:t>
            </a: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.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Avoid </a:t>
            </a:r>
            <a:r>
              <a:rPr lang="en-US" sz="2800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responding to messages asking for personal information</a:t>
            </a: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.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800" dirty="0" smtClean="0">
              <a:solidFill>
                <a:srgbClr val="FFFFFF"/>
              </a:solidFill>
              <a:ea typeface="Neo Tech"/>
              <a:cs typeface="Neo Tech"/>
              <a:sym typeface="Neo Tech"/>
            </a:endParaRPr>
          </a:p>
          <a:p>
            <a:pPr lvl="0" algn="just">
              <a:lnSpc>
                <a:spcPts val="2519"/>
              </a:lnSpc>
              <a:spcBef>
                <a:spcPct val="0"/>
              </a:spcBef>
            </a:pPr>
            <a:r>
              <a:rPr lang="en-US" sz="2800" b="1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For </a:t>
            </a:r>
            <a:r>
              <a:rPr lang="en-US" sz="2800" b="1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Websites</a:t>
            </a:r>
            <a:r>
              <a:rPr lang="en-US" sz="2800" b="1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: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Always </a:t>
            </a:r>
            <a:r>
              <a:rPr lang="en-US" sz="2800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type the URL manually or use trusted bookmarks</a:t>
            </a: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.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Check </a:t>
            </a:r>
            <a:r>
              <a:rPr lang="en-US" sz="2800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for security certificates (padlock icon</a:t>
            </a: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).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800" dirty="0" smtClean="0">
              <a:solidFill>
                <a:srgbClr val="FFFFFF"/>
              </a:solidFill>
              <a:ea typeface="Neo Tech"/>
              <a:cs typeface="Neo Tech"/>
              <a:sym typeface="Neo Tech"/>
            </a:endParaRPr>
          </a:p>
          <a:p>
            <a:pPr lvl="0" algn="just">
              <a:lnSpc>
                <a:spcPts val="2519"/>
              </a:lnSpc>
              <a:spcBef>
                <a:spcPct val="0"/>
              </a:spcBef>
            </a:pPr>
            <a:r>
              <a:rPr lang="en-US" sz="2800" b="1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Technical </a:t>
            </a:r>
            <a:r>
              <a:rPr lang="en-US" sz="2800" b="1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Safeguards</a:t>
            </a:r>
            <a:r>
              <a:rPr lang="en-US" sz="2800" b="1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: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Enable </a:t>
            </a:r>
            <a:r>
              <a:rPr lang="en-US" sz="2800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Multi-Factor Authentication (MFA</a:t>
            </a: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).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Keep </a:t>
            </a:r>
            <a:r>
              <a:rPr lang="en-US" sz="2800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browsers, operating systems, and antivirus updated</a:t>
            </a: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.</a:t>
            </a:r>
          </a:p>
          <a:p>
            <a:pPr marL="285750" lvl="0" indent="-285750" algn="just">
              <a:lnSpc>
                <a:spcPts val="25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Use </a:t>
            </a:r>
            <a:r>
              <a:rPr lang="en-US" sz="2800" dirty="0">
                <a:solidFill>
                  <a:srgbClr val="FFFFFF"/>
                </a:solidFill>
                <a:ea typeface="Neo Tech"/>
                <a:cs typeface="Neo Tech"/>
                <a:sym typeface="Neo Tech"/>
              </a:rPr>
              <a:t>anti-phishing browser extensions.</a:t>
            </a:r>
            <a:endParaRPr lang="en-US" sz="2800" dirty="0">
              <a:solidFill>
                <a:srgbClr val="FFFFFF"/>
              </a:solidFill>
              <a:ea typeface="Neo Tech"/>
              <a:cs typeface="Neo Tech"/>
              <a:sym typeface="Neo Tech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-1448181" y="-1104614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2" y="0"/>
                </a:lnTo>
                <a:lnTo>
                  <a:pt x="2896362" y="2896361"/>
                </a:lnTo>
                <a:lnTo>
                  <a:pt x="0" y="289636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6523882" y="8403861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43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4153947" y="4812052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5257800" y="-331381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95400" y="1485900"/>
            <a:ext cx="7696200" cy="551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79"/>
              </a:lnSpc>
            </a:pPr>
            <a:r>
              <a:rPr lang="en-US" sz="3999" b="1" dirty="0" smtClean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Real-World </a:t>
            </a:r>
            <a:r>
              <a:rPr lang="en-US" sz="3999" b="1" dirty="0">
                <a:solidFill>
                  <a:srgbClr val="FFFFFF"/>
                </a:solidFill>
                <a:latin typeface="Neo Tech Bold"/>
                <a:ea typeface="Neo Tech Bold"/>
                <a:cs typeface="Neo Tech Bold"/>
                <a:sym typeface="Neo Tech Bold"/>
              </a:rPr>
              <a:t>Phishing Incidents</a:t>
            </a:r>
            <a:endParaRPr lang="en-US" sz="3999" b="1" dirty="0" smtClean="0">
              <a:solidFill>
                <a:srgbClr val="FFFFFF"/>
              </a:solidFill>
              <a:latin typeface="Neo Tech Bold"/>
              <a:ea typeface="Neo Tech Bold"/>
              <a:cs typeface="Neo Tech Bold"/>
              <a:sym typeface="Neo Tech Bold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-1448181" y="8403861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2" y="0"/>
                </a:lnTo>
                <a:lnTo>
                  <a:pt x="2896362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6523882" y="-1160786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</p:sp>
      <p:sp>
        <p:nvSpPr>
          <p:cNvPr id="16" name="Rectangle 1"/>
          <p:cNvSpPr>
            <a:spLocks noChangeArrowheads="1"/>
          </p:cNvSpPr>
          <p:nvPr/>
        </p:nvSpPr>
        <p:spPr bwMode="auto">
          <a:xfrm>
            <a:off x="1104900" y="3370975"/>
            <a:ext cx="15773400" cy="430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Sony Pictures Hack (2014):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Started with phishing emails to employees.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Led to massive data breaches and movie leaks.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Google &amp; Facebook (2013–2015):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Lost $100M+ to a Lithuanian attacker impersonating a hardware supplier via phishing emails.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Twitter Hack (2020):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Social engineering + phishing gained access to admin tools.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Used to hack celebrity accounts like Elon Musk and Barack Obama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4153947" y="4812052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4281581" y="-321770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49570" y="835454"/>
            <a:ext cx="14457030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1217"/>
              </a:lnSpc>
            </a:pPr>
            <a:endParaRPr lang="en-US" sz="10483" b="1" dirty="0">
              <a:solidFill>
                <a:srgbClr val="FFFFFF"/>
              </a:solidFill>
              <a:latin typeface="Neo Tech Bold"/>
              <a:ea typeface="Neo Tech Bold"/>
              <a:cs typeface="Neo Tech Bold"/>
              <a:sym typeface="Neo Tech 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-1448181" y="8403861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2" y="0"/>
                </a:lnTo>
                <a:lnTo>
                  <a:pt x="2896362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523882" y="-1160786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876356" y="2828280"/>
            <a:ext cx="8763000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Employee Training Programs: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Simulated phishing exercises.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Periodic awareness workshops.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Policies and Tools: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Email filtering tools (e.g., </a:t>
            </a:r>
            <a:r>
              <a:rPr kumimoji="0" lang="en-US" altLang="en-US" sz="32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</a:rPr>
              <a:t>Proofpoint</a:t>
            </a: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, Mimecast).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Incident reporting systems.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Role-based access controls.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Culture of Security: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Encourage employees to ask and verify.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No blame for reporting suspicious content.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9497" y="738255"/>
            <a:ext cx="13030200" cy="11430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How Organizations Can Defend </a:t>
            </a:r>
            <a:r>
              <a:rPr lang="en-US" b="1" dirty="0" smtClean="0">
                <a:solidFill>
                  <a:schemeClr val="bg1"/>
                </a:solidFill>
              </a:rPr>
              <a:t>Themselves??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559" y="2532930"/>
            <a:ext cx="7862276" cy="52394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5400000">
            <a:off x="14153947" y="4812052"/>
            <a:ext cx="8289535" cy="9287994"/>
          </a:xfrm>
          <a:custGeom>
            <a:avLst/>
            <a:gdLst/>
            <a:ahLst/>
            <a:cxnLst/>
            <a:rect l="l" t="t" r="r" b="b"/>
            <a:pathLst>
              <a:path w="8289535" h="9287994">
                <a:moveTo>
                  <a:pt x="0" y="0"/>
                </a:moveTo>
                <a:lnTo>
                  <a:pt x="8289535" y="0"/>
                </a:lnTo>
                <a:lnTo>
                  <a:pt x="8289535" y="9287995"/>
                </a:lnTo>
                <a:lnTo>
                  <a:pt x="0" y="92879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4281581" y="-3217707"/>
            <a:ext cx="9639356" cy="8229600"/>
          </a:xfrm>
          <a:custGeom>
            <a:avLst/>
            <a:gdLst/>
            <a:ahLst/>
            <a:cxnLst/>
            <a:rect l="l" t="t" r="r" b="b"/>
            <a:pathLst>
              <a:path w="9639356" h="8229600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80000"/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49570" y="835454"/>
            <a:ext cx="14457030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1217"/>
              </a:lnSpc>
            </a:pPr>
            <a:endParaRPr lang="en-US" sz="10483" b="1" dirty="0">
              <a:solidFill>
                <a:srgbClr val="FFFFFF"/>
              </a:solidFill>
              <a:latin typeface="Neo Tech Bold"/>
              <a:ea typeface="Neo Tech Bold"/>
              <a:cs typeface="Neo Tech Bold"/>
              <a:sym typeface="Neo Tech Bold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6523882" y="-1160786"/>
            <a:ext cx="2896362" cy="2896362"/>
          </a:xfrm>
          <a:custGeom>
            <a:avLst/>
            <a:gdLst/>
            <a:ahLst/>
            <a:cxnLst/>
            <a:rect l="l" t="t" r="r" b="b"/>
            <a:pathLst>
              <a:path w="2896362" h="2896362">
                <a:moveTo>
                  <a:pt x="0" y="0"/>
                </a:moveTo>
                <a:lnTo>
                  <a:pt x="2896361" y="0"/>
                </a:lnTo>
                <a:lnTo>
                  <a:pt x="2896361" y="2896362"/>
                </a:lnTo>
                <a:lnTo>
                  <a:pt x="0" y="2896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=""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1143000" y="5291818"/>
            <a:ext cx="109728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How Organizations Can Defend </a:t>
            </a:r>
            <a:r>
              <a:rPr lang="en-US" b="1" dirty="0" smtClean="0">
                <a:solidFill>
                  <a:schemeClr val="bg1"/>
                </a:solidFill>
              </a:rPr>
              <a:t>Themselves??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5" name="Content Placeholder 24"/>
          <p:cNvSpPr>
            <a:spLocks noGrp="1"/>
          </p:cNvSpPr>
          <p:nvPr>
            <p:ph sz="half" idx="1"/>
          </p:nvPr>
        </p:nvSpPr>
        <p:spPr>
          <a:xfrm>
            <a:off x="457200" y="1964510"/>
            <a:ext cx="7162801" cy="811530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9600" dirty="0" smtClean="0">
                <a:solidFill>
                  <a:schemeClr val="bg1"/>
                </a:solidFill>
              </a:rPr>
              <a:t>1. What </a:t>
            </a:r>
            <a:r>
              <a:rPr lang="en-US" sz="9600" dirty="0">
                <a:solidFill>
                  <a:schemeClr val="bg1"/>
                </a:solidFill>
              </a:rPr>
              <a:t>is a common sign of a phishing email</a:t>
            </a:r>
            <a:r>
              <a:rPr lang="en-US" sz="9600" dirty="0" smtClean="0">
                <a:solidFill>
                  <a:schemeClr val="bg1"/>
                </a:solidFill>
              </a:rPr>
              <a:t>?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A</a:t>
            </a:r>
            <a:r>
              <a:rPr lang="en-US" sz="9600" dirty="0">
                <a:solidFill>
                  <a:schemeClr val="bg1"/>
                </a:solidFill>
              </a:rPr>
              <a:t>. A professional-looking </a:t>
            </a:r>
            <a:r>
              <a:rPr lang="en-US" sz="9600" dirty="0" smtClean="0">
                <a:solidFill>
                  <a:schemeClr val="bg1"/>
                </a:solidFill>
              </a:rPr>
              <a:t>logo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B</a:t>
            </a:r>
            <a:r>
              <a:rPr lang="en-US" sz="9600" dirty="0">
                <a:solidFill>
                  <a:schemeClr val="bg1"/>
                </a:solidFill>
              </a:rPr>
              <a:t>. An offer from a known </a:t>
            </a:r>
            <a:r>
              <a:rPr lang="en-US" sz="9600" dirty="0" smtClean="0">
                <a:solidFill>
                  <a:schemeClr val="bg1"/>
                </a:solidFill>
              </a:rPr>
              <a:t>brand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✅ </a:t>
            </a:r>
            <a:r>
              <a:rPr lang="en-US" sz="9600" dirty="0">
                <a:solidFill>
                  <a:schemeClr val="bg1"/>
                </a:solidFill>
              </a:rPr>
              <a:t>C. A sense of urgency and suspicious </a:t>
            </a:r>
            <a:r>
              <a:rPr lang="en-US" sz="9600" dirty="0" smtClean="0">
                <a:solidFill>
                  <a:schemeClr val="bg1"/>
                </a:solidFill>
              </a:rPr>
              <a:t>links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D</a:t>
            </a:r>
            <a:r>
              <a:rPr lang="en-US" sz="9600" dirty="0">
                <a:solidFill>
                  <a:schemeClr val="bg1"/>
                </a:solidFill>
              </a:rPr>
              <a:t>. A PDF </a:t>
            </a:r>
            <a:r>
              <a:rPr lang="en-US" sz="9600" dirty="0" smtClean="0">
                <a:solidFill>
                  <a:schemeClr val="bg1"/>
                </a:solidFill>
              </a:rPr>
              <a:t>attachment</a:t>
            </a:r>
          </a:p>
          <a:p>
            <a:pPr marL="0" indent="0">
              <a:buNone/>
            </a:pPr>
            <a:r>
              <a:rPr lang="en-US" sz="9600" dirty="0" smtClean="0">
                <a:solidFill>
                  <a:schemeClr val="bg1"/>
                </a:solidFill>
              </a:rPr>
              <a:t>2</a:t>
            </a:r>
            <a:r>
              <a:rPr lang="en-US" sz="9600" dirty="0">
                <a:solidFill>
                  <a:schemeClr val="bg1"/>
                </a:solidFill>
              </a:rPr>
              <a:t>. Which of the following is the best action if you receive a suspicious email</a:t>
            </a:r>
            <a:r>
              <a:rPr lang="en-US" sz="9600" dirty="0" smtClean="0">
                <a:solidFill>
                  <a:schemeClr val="bg1"/>
                </a:solidFill>
              </a:rPr>
              <a:t>?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A</a:t>
            </a:r>
            <a:r>
              <a:rPr lang="en-US" sz="9600" dirty="0">
                <a:solidFill>
                  <a:schemeClr val="bg1"/>
                </a:solidFill>
              </a:rPr>
              <a:t>. Forward it to your </a:t>
            </a:r>
            <a:r>
              <a:rPr lang="en-US" sz="9600" dirty="0" smtClean="0">
                <a:solidFill>
                  <a:schemeClr val="bg1"/>
                </a:solidFill>
              </a:rPr>
              <a:t>friend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B</a:t>
            </a:r>
            <a:r>
              <a:rPr lang="en-US" sz="9600" dirty="0">
                <a:solidFill>
                  <a:schemeClr val="bg1"/>
                </a:solidFill>
              </a:rPr>
              <a:t>. Click the link to see what </a:t>
            </a:r>
            <a:r>
              <a:rPr lang="en-US" sz="9600" dirty="0" smtClean="0">
                <a:solidFill>
                  <a:schemeClr val="bg1"/>
                </a:solidFill>
              </a:rPr>
              <a:t>happens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✅ </a:t>
            </a:r>
            <a:r>
              <a:rPr lang="en-US" sz="9600" dirty="0">
                <a:solidFill>
                  <a:schemeClr val="bg1"/>
                </a:solidFill>
              </a:rPr>
              <a:t>C. Report it to your IT/security </a:t>
            </a:r>
            <a:r>
              <a:rPr lang="en-US" sz="9600" dirty="0" smtClean="0">
                <a:solidFill>
                  <a:schemeClr val="bg1"/>
                </a:solidFill>
              </a:rPr>
              <a:t>team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D</a:t>
            </a:r>
            <a:r>
              <a:rPr lang="en-US" sz="9600" dirty="0">
                <a:solidFill>
                  <a:schemeClr val="bg1"/>
                </a:solidFill>
              </a:rPr>
              <a:t>. Delete it without telling </a:t>
            </a:r>
            <a:r>
              <a:rPr lang="en-US" sz="9600" dirty="0" smtClean="0">
                <a:solidFill>
                  <a:schemeClr val="bg1"/>
                </a:solidFill>
              </a:rPr>
              <a:t>anyone</a:t>
            </a:r>
          </a:p>
          <a:p>
            <a:pPr marL="0" indent="0">
              <a:buNone/>
            </a:pPr>
            <a:r>
              <a:rPr lang="en-US" sz="9600" dirty="0" smtClean="0">
                <a:solidFill>
                  <a:schemeClr val="bg1"/>
                </a:solidFill>
              </a:rPr>
              <a:t>3</a:t>
            </a:r>
            <a:r>
              <a:rPr lang="en-US" sz="9600" dirty="0">
                <a:solidFill>
                  <a:schemeClr val="bg1"/>
                </a:solidFill>
              </a:rPr>
              <a:t>. What emotion is most commonly exploited in phishing emails</a:t>
            </a:r>
            <a:r>
              <a:rPr lang="en-US" sz="9600" dirty="0" smtClean="0">
                <a:solidFill>
                  <a:schemeClr val="bg1"/>
                </a:solidFill>
              </a:rPr>
              <a:t>?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A</a:t>
            </a:r>
            <a:r>
              <a:rPr lang="en-US" sz="9600" dirty="0">
                <a:solidFill>
                  <a:schemeClr val="bg1"/>
                </a:solidFill>
              </a:rPr>
              <a:t>. </a:t>
            </a:r>
            <a:r>
              <a:rPr lang="en-US" sz="9600" dirty="0" smtClean="0">
                <a:solidFill>
                  <a:schemeClr val="bg1"/>
                </a:solidFill>
              </a:rPr>
              <a:t>Confidence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✅ </a:t>
            </a:r>
            <a:r>
              <a:rPr lang="en-US" sz="9600" dirty="0">
                <a:solidFill>
                  <a:schemeClr val="bg1"/>
                </a:solidFill>
              </a:rPr>
              <a:t>B. </a:t>
            </a:r>
            <a:r>
              <a:rPr lang="en-US" sz="9600" dirty="0" smtClean="0">
                <a:solidFill>
                  <a:schemeClr val="bg1"/>
                </a:solidFill>
              </a:rPr>
              <a:t>Fear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C</a:t>
            </a:r>
            <a:r>
              <a:rPr lang="en-US" sz="9600" dirty="0">
                <a:solidFill>
                  <a:schemeClr val="bg1"/>
                </a:solidFill>
              </a:rPr>
              <a:t>. </a:t>
            </a:r>
            <a:r>
              <a:rPr lang="en-US" sz="9600" dirty="0" smtClean="0">
                <a:solidFill>
                  <a:schemeClr val="bg1"/>
                </a:solidFill>
              </a:rPr>
              <a:t>Curiosity</a:t>
            </a:r>
          </a:p>
          <a:p>
            <a:r>
              <a:rPr lang="en-US" sz="9600" dirty="0" smtClean="0">
                <a:solidFill>
                  <a:schemeClr val="bg1"/>
                </a:solidFill>
              </a:rPr>
              <a:t>D</a:t>
            </a:r>
            <a:r>
              <a:rPr lang="en-US" sz="9600" dirty="0">
                <a:solidFill>
                  <a:schemeClr val="bg1"/>
                </a:solidFill>
              </a:rPr>
              <a:t>. </a:t>
            </a:r>
            <a:r>
              <a:rPr lang="en-US" sz="9600" dirty="0" smtClean="0">
                <a:solidFill>
                  <a:schemeClr val="bg1"/>
                </a:solidFill>
              </a:rPr>
              <a:t>Excitement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4" name="Content Placeholder 43"/>
          <p:cNvSpPr>
            <a:spLocks noGrp="1"/>
          </p:cNvSpPr>
          <p:nvPr>
            <p:ph sz="half" idx="2"/>
          </p:nvPr>
        </p:nvSpPr>
        <p:spPr>
          <a:xfrm>
            <a:off x="7758751" y="952500"/>
            <a:ext cx="9753601" cy="8382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4. You receive a message saying, “Your account will be locked in 24 hours unless you verify now.” What is this an example of</a:t>
            </a:r>
            <a:r>
              <a:rPr lang="en-US" sz="2400" dirty="0" smtClean="0">
                <a:solidFill>
                  <a:schemeClr val="bg1"/>
                </a:solidFill>
              </a:rPr>
              <a:t>?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A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en-US" sz="2400" dirty="0" smtClean="0">
                <a:solidFill>
                  <a:schemeClr val="bg1"/>
                </a:solidFill>
              </a:rPr>
              <a:t>Malware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✅ </a:t>
            </a:r>
            <a:r>
              <a:rPr lang="en-US" sz="2400" dirty="0">
                <a:solidFill>
                  <a:schemeClr val="bg1"/>
                </a:solidFill>
              </a:rPr>
              <a:t>B. Social engineering through </a:t>
            </a:r>
            <a:r>
              <a:rPr lang="en-US" sz="2400" dirty="0" smtClean="0">
                <a:solidFill>
                  <a:schemeClr val="bg1"/>
                </a:solidFill>
              </a:rPr>
              <a:t>urgency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C</a:t>
            </a:r>
            <a:r>
              <a:rPr lang="en-US" sz="2400" dirty="0">
                <a:solidFill>
                  <a:schemeClr val="bg1"/>
                </a:solidFill>
              </a:rPr>
              <a:t>. Routine </a:t>
            </a:r>
            <a:r>
              <a:rPr lang="en-US" sz="2400" dirty="0" smtClean="0">
                <a:solidFill>
                  <a:schemeClr val="bg1"/>
                </a:solidFill>
              </a:rPr>
              <a:t>alert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D</a:t>
            </a:r>
            <a:r>
              <a:rPr lang="en-US" sz="2400" dirty="0">
                <a:solidFill>
                  <a:schemeClr val="bg1"/>
                </a:solidFill>
              </a:rPr>
              <a:t>. Technical </a:t>
            </a:r>
            <a:r>
              <a:rPr lang="en-US" sz="2400" dirty="0" smtClean="0">
                <a:solidFill>
                  <a:schemeClr val="bg1"/>
                </a:solidFill>
              </a:rPr>
              <a:t>update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5</a:t>
            </a:r>
            <a:r>
              <a:rPr lang="en-US" sz="2400" dirty="0">
                <a:solidFill>
                  <a:schemeClr val="bg1"/>
                </a:solidFill>
              </a:rPr>
              <a:t>. How can you check if a hyperlink in an email is suspicious</a:t>
            </a:r>
            <a:r>
              <a:rPr lang="en-US" sz="2400" dirty="0" smtClean="0">
                <a:solidFill>
                  <a:schemeClr val="bg1"/>
                </a:solidFill>
              </a:rPr>
              <a:t>?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A</a:t>
            </a:r>
            <a:r>
              <a:rPr lang="en-US" sz="2400" dirty="0">
                <a:solidFill>
                  <a:schemeClr val="bg1"/>
                </a:solidFill>
              </a:rPr>
              <a:t>. Double-click </a:t>
            </a:r>
            <a:r>
              <a:rPr lang="en-US" sz="2400" dirty="0" smtClean="0">
                <a:solidFill>
                  <a:schemeClr val="bg1"/>
                </a:solidFill>
              </a:rPr>
              <a:t>it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✅ </a:t>
            </a:r>
            <a:r>
              <a:rPr lang="en-US" sz="2400" dirty="0">
                <a:solidFill>
                  <a:schemeClr val="bg1"/>
                </a:solidFill>
              </a:rPr>
              <a:t>B. Hover over it without clicking to view the actual </a:t>
            </a:r>
            <a:r>
              <a:rPr lang="en-US" sz="2400" dirty="0" smtClean="0">
                <a:solidFill>
                  <a:schemeClr val="bg1"/>
                </a:solidFill>
              </a:rPr>
              <a:t>URL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C</a:t>
            </a:r>
            <a:r>
              <a:rPr lang="en-US" sz="2400" dirty="0">
                <a:solidFill>
                  <a:schemeClr val="bg1"/>
                </a:solidFill>
              </a:rPr>
              <a:t>. Copy-paste it in your </a:t>
            </a:r>
            <a:r>
              <a:rPr lang="en-US" sz="2400" dirty="0" smtClean="0">
                <a:solidFill>
                  <a:schemeClr val="bg1"/>
                </a:solidFill>
              </a:rPr>
              <a:t>browser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D</a:t>
            </a:r>
            <a:r>
              <a:rPr lang="en-US" sz="2400" dirty="0">
                <a:solidFill>
                  <a:schemeClr val="bg1"/>
                </a:solidFill>
              </a:rPr>
              <a:t>. Forward it to a </a:t>
            </a:r>
            <a:r>
              <a:rPr lang="en-US" sz="2400" dirty="0" smtClean="0">
                <a:solidFill>
                  <a:schemeClr val="bg1"/>
                </a:solidFill>
              </a:rPr>
              <a:t>colleague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6</a:t>
            </a:r>
            <a:r>
              <a:rPr lang="en-US" sz="2400" dirty="0">
                <a:solidFill>
                  <a:schemeClr val="bg1"/>
                </a:solidFill>
              </a:rPr>
              <a:t>. What is “spear phishing</a:t>
            </a:r>
            <a:r>
              <a:rPr lang="en-US" sz="2400" dirty="0" smtClean="0">
                <a:solidFill>
                  <a:schemeClr val="bg1"/>
                </a:solidFill>
              </a:rPr>
              <a:t>”?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A</a:t>
            </a:r>
            <a:r>
              <a:rPr lang="en-US" sz="2400" dirty="0">
                <a:solidFill>
                  <a:schemeClr val="bg1"/>
                </a:solidFill>
              </a:rPr>
              <a:t>. A phishing attempt via </a:t>
            </a:r>
            <a:r>
              <a:rPr lang="en-US" sz="2400" dirty="0" smtClean="0">
                <a:solidFill>
                  <a:schemeClr val="bg1"/>
                </a:solidFill>
              </a:rPr>
              <a:t>SMS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B</a:t>
            </a:r>
            <a:r>
              <a:rPr lang="en-US" sz="2400" dirty="0">
                <a:solidFill>
                  <a:schemeClr val="bg1"/>
                </a:solidFill>
              </a:rPr>
              <a:t>. Mass phishing emails to thousands of </a:t>
            </a:r>
            <a:r>
              <a:rPr lang="en-US" sz="2400" dirty="0" smtClean="0">
                <a:solidFill>
                  <a:schemeClr val="bg1"/>
                </a:solidFill>
              </a:rPr>
              <a:t>users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✅ </a:t>
            </a:r>
            <a:r>
              <a:rPr lang="en-US" sz="2400" dirty="0">
                <a:solidFill>
                  <a:schemeClr val="bg1"/>
                </a:solidFill>
              </a:rPr>
              <a:t>C. A targeted phishing email crafted for a specific </a:t>
            </a:r>
            <a:r>
              <a:rPr lang="en-US" sz="2400" dirty="0" smtClean="0">
                <a:solidFill>
                  <a:schemeClr val="bg1"/>
                </a:solidFill>
              </a:rPr>
              <a:t>individual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D</a:t>
            </a:r>
            <a:r>
              <a:rPr lang="en-US" sz="2400" dirty="0">
                <a:solidFill>
                  <a:schemeClr val="bg1"/>
                </a:solidFill>
              </a:rPr>
              <a:t>. A phishing attack using phone </a:t>
            </a:r>
            <a:r>
              <a:rPr lang="en-US" sz="2400" dirty="0" smtClean="0">
                <a:solidFill>
                  <a:schemeClr val="bg1"/>
                </a:solidFill>
              </a:rPr>
              <a:t>calls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7</a:t>
            </a:r>
            <a:r>
              <a:rPr lang="en-US" sz="2400" dirty="0">
                <a:solidFill>
                  <a:schemeClr val="bg1"/>
                </a:solidFill>
              </a:rPr>
              <a:t>. Which of the following is NOT a safe practice</a:t>
            </a:r>
            <a:r>
              <a:rPr lang="en-US" sz="2400" dirty="0" smtClean="0">
                <a:solidFill>
                  <a:schemeClr val="bg1"/>
                </a:solidFill>
              </a:rPr>
              <a:t>?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✅ </a:t>
            </a:r>
            <a:r>
              <a:rPr lang="en-US" sz="2400" dirty="0">
                <a:solidFill>
                  <a:schemeClr val="bg1"/>
                </a:solidFill>
              </a:rPr>
              <a:t>A. Logging into your bank account through a link in an </a:t>
            </a:r>
            <a:r>
              <a:rPr lang="en-US" sz="2400" dirty="0" smtClean="0">
                <a:solidFill>
                  <a:schemeClr val="bg1"/>
                </a:solidFill>
              </a:rPr>
              <a:t>email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B</a:t>
            </a:r>
            <a:r>
              <a:rPr lang="en-US" sz="2400" dirty="0">
                <a:solidFill>
                  <a:schemeClr val="bg1"/>
                </a:solidFill>
              </a:rPr>
              <a:t>. Enabling multi-factor authentication (MFA</a:t>
            </a:r>
            <a:r>
              <a:rPr lang="en-US" sz="2400" dirty="0" smtClean="0">
                <a:solidFill>
                  <a:schemeClr val="bg1"/>
                </a:solidFill>
              </a:rPr>
              <a:t>)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C</a:t>
            </a:r>
            <a:r>
              <a:rPr lang="en-US" sz="2400" dirty="0">
                <a:solidFill>
                  <a:schemeClr val="bg1"/>
                </a:solidFill>
              </a:rPr>
              <a:t>. Keeping your software up to </a:t>
            </a:r>
            <a:r>
              <a:rPr lang="en-US" sz="2400" dirty="0" smtClean="0">
                <a:solidFill>
                  <a:schemeClr val="bg1"/>
                </a:solidFill>
              </a:rPr>
              <a:t>date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D</a:t>
            </a:r>
            <a:r>
              <a:rPr lang="en-US" sz="2400" dirty="0">
                <a:solidFill>
                  <a:schemeClr val="bg1"/>
                </a:solidFill>
              </a:rPr>
              <a:t>. Reporting phishing attempts</a:t>
            </a:r>
          </a:p>
        </p:txBody>
      </p:sp>
    </p:spTree>
    <p:extLst>
      <p:ext uri="{BB962C8B-B14F-4D97-AF65-F5344CB8AC3E}">
        <p14:creationId xmlns:p14="http://schemas.microsoft.com/office/powerpoint/2010/main" val="3447764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1061</Words>
  <Application>Microsoft Office PowerPoint</Application>
  <PresentationFormat>Custom</PresentationFormat>
  <Paragraphs>144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Neo Tech Bold</vt:lpstr>
      <vt:lpstr>Times New Roman</vt:lpstr>
      <vt:lpstr>Arial</vt:lpstr>
      <vt:lpstr>Neo Tech</vt:lpstr>
      <vt:lpstr>Calibri</vt:lpstr>
      <vt:lpstr>Modern No. 20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Organizations Can Defend Themselves??</vt:lpstr>
      <vt:lpstr>How Organizations Can Defend Themselves??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Purple Gradient Modern Bold Geometric Tech Illustrative Cyber Security Presentation</dc:title>
  <dc:creator>DELL</dc:creator>
  <cp:lastModifiedBy>DELL</cp:lastModifiedBy>
  <cp:revision>11</cp:revision>
  <dcterms:created xsi:type="dcterms:W3CDTF">2006-08-16T00:00:00Z</dcterms:created>
  <dcterms:modified xsi:type="dcterms:W3CDTF">2025-06-17T08:55:48Z</dcterms:modified>
  <dc:identifier>DAGqhN6EB1A</dc:identifier>
</cp:coreProperties>
</file>

<file path=docProps/thumbnail.jpeg>
</file>